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28" r:id="rId1"/>
  </p:sldMasterIdLst>
  <p:notesMasterIdLst>
    <p:notesMasterId r:id="rId28"/>
  </p:notesMasterIdLst>
  <p:handoutMasterIdLst>
    <p:handoutMasterId r:id="rId29"/>
  </p:handoutMasterIdLst>
  <p:sldIdLst>
    <p:sldId id="317" r:id="rId2"/>
    <p:sldId id="531" r:id="rId3"/>
    <p:sldId id="540" r:id="rId4"/>
    <p:sldId id="541" r:id="rId5"/>
    <p:sldId id="542" r:id="rId6"/>
    <p:sldId id="547" r:id="rId7"/>
    <p:sldId id="548" r:id="rId8"/>
    <p:sldId id="549" r:id="rId9"/>
    <p:sldId id="544" r:id="rId10"/>
    <p:sldId id="562" r:id="rId11"/>
    <p:sldId id="561" r:id="rId12"/>
    <p:sldId id="551" r:id="rId13"/>
    <p:sldId id="563" r:id="rId14"/>
    <p:sldId id="552" r:id="rId15"/>
    <p:sldId id="564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5" r:id="rId25"/>
    <p:sldId id="550" r:id="rId26"/>
    <p:sldId id="27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yiran" initials="wy" lastIdx="1" clrIdx="0">
    <p:extLst>
      <p:ext uri="{19B8F6BF-5375-455C-9EA6-DF929625EA0E}">
        <p15:presenceInfo xmlns:p15="http://schemas.microsoft.com/office/powerpoint/2012/main" userId="95d3e3ec2ec7e6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C92C0"/>
    <a:srgbClr val="98B2D3"/>
    <a:srgbClr val="48A2A0"/>
    <a:srgbClr val="F2D480"/>
    <a:srgbClr val="CCCCFF"/>
    <a:srgbClr val="ABD0EA"/>
    <a:srgbClr val="B9B7D8"/>
    <a:srgbClr val="B2D28E"/>
    <a:srgbClr val="7FB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87651" autoAdjust="0"/>
  </p:normalViewPr>
  <p:slideViewPr>
    <p:cSldViewPr snapToGrid="0" showGuides="1">
      <p:cViewPr varScale="1">
        <p:scale>
          <a:sx n="52" d="100"/>
          <a:sy n="52" d="100"/>
        </p:scale>
        <p:origin x="276" y="56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492"/>
    </p:cViewPr>
  </p:sorterViewPr>
  <p:notesViewPr>
    <p:cSldViewPr snapToGrid="0">
      <p:cViewPr varScale="1">
        <p:scale>
          <a:sx n="51" d="100"/>
          <a:sy n="51" d="100"/>
        </p:scale>
        <p:origin x="269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86C38-A0ED-435B-8690-7450415BFBA4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F1E0-A2A3-4143-9200-3AC01D4C02A9}" type="slidenum">
              <a:rPr lang="zh-CN" altLang="en-US" smtClean="0"/>
              <a:t>‹#›</a:t>
            </a:fld>
            <a:fld id="{5076A344-CCE6-4BC9-BED9-4E1F6EEA820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2310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43950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4E5670-B3BF-41CC-A9C7-1D1BAFA336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9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542BC4-5A4E-4A9A-B098-467AC2A761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47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757F-7AA9-4304-92AF-CBFA0B791A9D}" type="datetime1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449E73-E686-464E-B45E-6CD4963F1DB8}" type="slidenum">
              <a:rPr lang="zh-CN" altLang="en-US" smtClean="0"/>
              <a:pPr/>
              <a:t>‹#›</a:t>
            </a:fld>
            <a:fld id="{97C0420D-CE7B-4024-9E18-8410E096E31B}" type="slidenum">
              <a:rPr lang="zh-CN" altLang="en-US" smtClean="0"/>
              <a:pPr/>
              <a:t>‹#›</a:t>
            </a:fld>
            <a:r>
              <a:rPr lang="en-US" altLang="zh-CN" dirty="0"/>
              <a:t>2021/9/17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46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F61-964A-43EA-A80D-B631D3FA1C30}" type="datetime1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E4148E-9D28-4FA7-B84F-190224B7CEB3}" type="slidenum">
              <a:rPr lang="zh-CN" altLang="en-US" smtClean="0"/>
              <a:pPr/>
              <a:t>‹#›</a:t>
            </a:fld>
            <a:fld id="{156A1834-01DD-4B53-B415-5ACDE13573D5}" type="slidenum">
              <a:rPr lang="zh-CN" altLang="en-US" smtClean="0"/>
              <a:pPr/>
              <a:t>‹#›</a:t>
            </a:fld>
            <a:r>
              <a:rPr lang="en-US" altLang="zh-CN" dirty="0"/>
              <a:t>2021/9/17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47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49DDB-0FD2-4D4D-B5ED-864EC013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1971FE-9DB1-42D3-B56E-B68430163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D6D2-DE43-4CCE-9244-DE99564DCE17}" type="datetime1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BAD4A7-E581-4454-8956-E677268A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A65310-C796-4B9B-BC55-F449D805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B9F-4B59-4B4E-A7C2-F1715655E095}" type="slidenum">
              <a:rPr lang="zh-CN" altLang="en-US" smtClean="0"/>
              <a:pPr/>
              <a:t>‹#›</a:t>
            </a:fld>
            <a:fld id="{79A28F3F-A250-4CF7-B369-B61073D05296}" type="slidenum">
              <a:rPr lang="zh-CN" altLang="en-US" smtClean="0"/>
              <a:pPr/>
              <a:t>‹#›</a:t>
            </a:fld>
            <a:r>
              <a:rPr lang="en-US" altLang="zh-CN"/>
              <a:t>2021/9/17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79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5FD3DB-F1C9-4F8C-A756-10CF282DC942}"/>
              </a:ext>
            </a:extLst>
          </p:cNvPr>
          <p:cNvSpPr txBox="1"/>
          <p:nvPr userDrawn="1"/>
        </p:nvSpPr>
        <p:spPr>
          <a:xfrm>
            <a:off x="11698384" y="6487454"/>
            <a:ext cx="85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995C18-47A2-4E7B-82DB-62625472B142}" type="slidenum">
              <a:rPr lang="zh-CN" altLang="en-US" sz="2400" b="0" smtClean="0"/>
              <a:t>‹#›</a:t>
            </a:fld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79354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ED6D2-DE43-4CCE-9244-DE99564DCE17}" type="datetime1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CCB9F-4B59-4B4E-A7C2-F1715655E095}" type="slidenum">
              <a:rPr lang="zh-CN" altLang="en-US" smtClean="0"/>
              <a:pPr/>
              <a:t>‹#›</a:t>
            </a:fld>
            <a:fld id="{79A28F3F-A250-4CF7-B369-B61073D05296}" type="slidenum">
              <a:rPr lang="zh-CN" altLang="en-US" smtClean="0"/>
              <a:pPr/>
              <a:t>‹#›</a:t>
            </a:fld>
            <a:r>
              <a:rPr lang="en-US" altLang="zh-CN" dirty="0"/>
              <a:t>2021/9/17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88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951" r:id="rId3"/>
    <p:sldLayoutId id="2147484950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0374" y="4533141"/>
            <a:ext cx="3903633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48A2A0"/>
                </a:solidFill>
              </a:rPr>
              <a:t>汇报人</a:t>
            </a:r>
            <a:r>
              <a:rPr lang="en-US" altLang="zh-CN" sz="3200" dirty="0">
                <a:solidFill>
                  <a:srgbClr val="48A2A0"/>
                </a:solidFill>
              </a:rPr>
              <a:t>:       </a:t>
            </a:r>
            <a:r>
              <a:rPr lang="zh-CN" altLang="en-US" sz="3200" b="1" dirty="0">
                <a:solidFill>
                  <a:srgbClr val="48A2A0"/>
                </a:solidFill>
              </a:rPr>
              <a:t>王屹然</a:t>
            </a:r>
            <a:endParaRPr lang="en-US" altLang="zh-CN" sz="3200" b="1" dirty="0">
              <a:solidFill>
                <a:srgbClr val="48A2A0"/>
              </a:solidFill>
            </a:endParaRPr>
          </a:p>
          <a:p>
            <a:r>
              <a:rPr lang="zh-CN" altLang="en-US" sz="3200" dirty="0">
                <a:solidFill>
                  <a:srgbClr val="48A2A0"/>
                </a:solidFill>
              </a:rPr>
              <a:t>汇报时间：</a:t>
            </a:r>
            <a:r>
              <a:rPr lang="en-US" altLang="zh-CN" sz="3200">
                <a:solidFill>
                  <a:srgbClr val="48A2A0"/>
                </a:solidFill>
              </a:rPr>
              <a:t>2022.1.25</a:t>
            </a:r>
            <a:endParaRPr lang="zh-CN" altLang="en-US" sz="3200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374" y="1436659"/>
            <a:ext cx="47960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学习汇报</a:t>
            </a:r>
            <a:endParaRPr lang="zh-CN" altLang="en-US" sz="6600" dirty="0"/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6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19140D-97DD-4A5B-A448-94222143B9BF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73BB1A-1BA0-4389-AD14-D08E90C7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4636" y="2870153"/>
            <a:ext cx="8207296" cy="24536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A9F3FA4-B5F7-4966-B08B-7788FC586B98}"/>
              </a:ext>
            </a:extLst>
          </p:cNvPr>
          <p:cNvSpPr/>
          <p:nvPr/>
        </p:nvSpPr>
        <p:spPr>
          <a:xfrm>
            <a:off x="5074093" y="1710704"/>
            <a:ext cx="1532171" cy="58477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6168D6-F734-48A7-9BA8-C9353A13CE65}"/>
              </a:ext>
            </a:extLst>
          </p:cNvPr>
          <p:cNvSpPr txBox="1"/>
          <p:nvPr/>
        </p:nvSpPr>
        <p:spPr>
          <a:xfrm>
            <a:off x="5126042" y="1782892"/>
            <a:ext cx="4065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80AC5-117A-4FF4-90F3-E5F1EF215D2D}"/>
              </a:ext>
            </a:extLst>
          </p:cNvPr>
          <p:cNvSpPr txBox="1"/>
          <p:nvPr/>
        </p:nvSpPr>
        <p:spPr>
          <a:xfrm>
            <a:off x="4211403" y="3429000"/>
            <a:ext cx="1628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可更换句子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552877-B6D0-4A09-90AA-AF466244E90C}"/>
              </a:ext>
            </a:extLst>
          </p:cNvPr>
          <p:cNvCxnSpPr/>
          <p:nvPr/>
        </p:nvCxnSpPr>
        <p:spPr>
          <a:xfrm>
            <a:off x="3667125" y="3598277"/>
            <a:ext cx="544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24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4411430" y="1324681"/>
            <a:ext cx="4065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为每个字符创建可视化模板（字典）用于初始化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4574AC-1F75-48E5-9D8D-1686EF9B095F}"/>
              </a:ext>
            </a:extLst>
          </p:cNvPr>
          <p:cNvSpPr txBox="1"/>
          <p:nvPr/>
        </p:nvSpPr>
        <p:spPr>
          <a:xfrm>
            <a:off x="326217" y="3570977"/>
            <a:ext cx="2541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高斯滤波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去噪取前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9322D8-2B5B-41F9-BB85-7B0F124F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69" y="2245288"/>
            <a:ext cx="7001459" cy="42809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021358-952D-4E77-8871-DCCCA75EEA1C}"/>
              </a:ext>
            </a:extLst>
          </p:cNvPr>
          <p:cNvSpPr/>
          <p:nvPr/>
        </p:nvSpPr>
        <p:spPr>
          <a:xfrm>
            <a:off x="4411429" y="1282331"/>
            <a:ext cx="4227745" cy="7925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19140D-97DD-4A5B-A448-94222143B9BF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450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2975817" y="1353466"/>
            <a:ext cx="3843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参数：状态转移矩阵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，发射矩阵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；状态总数；字符状态和位置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5BABBF-BCA0-4B2E-B3A6-84AAAA17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496" y="1757246"/>
            <a:ext cx="3995030" cy="5397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6F557-BA4E-4104-A915-40252B9B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96" y="2339765"/>
            <a:ext cx="3651438" cy="6350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541E50-7DD6-4E2F-842C-DA327788F3C2}"/>
              </a:ext>
            </a:extLst>
          </p:cNvPr>
          <p:cNvSpPr txBox="1"/>
          <p:nvPr/>
        </p:nvSpPr>
        <p:spPr>
          <a:xfrm>
            <a:off x="115160" y="3959818"/>
            <a:ext cx="1790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循环遍历每个字符，将状态添加到</a:t>
            </a:r>
            <a:r>
              <a:rPr lang="en-US" altLang="zh-CN" dirty="0"/>
              <a:t>HMM</a:t>
            </a:r>
            <a:r>
              <a:rPr lang="zh-CN" altLang="en-US" dirty="0"/>
              <a:t>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9065CA-C79F-416B-B56E-833F7AC7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124" y="3012165"/>
            <a:ext cx="7560517" cy="38035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2A65D96-778D-4D71-A239-2900361E379A}"/>
              </a:ext>
            </a:extLst>
          </p:cNvPr>
          <p:cNvSpPr/>
          <p:nvPr/>
        </p:nvSpPr>
        <p:spPr>
          <a:xfrm>
            <a:off x="2830587" y="1308727"/>
            <a:ext cx="3995029" cy="101566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4F8D3E-A333-49C6-BD96-6DB2C12C31D7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872A9A-FD87-4C76-BEBD-AE96AE968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16"/>
          <a:stretch/>
        </p:blipFill>
        <p:spPr>
          <a:xfrm>
            <a:off x="8585807" y="990583"/>
            <a:ext cx="1283122" cy="7370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CC65882-070B-4FB5-97DD-4B98F3C7A4B7}"/>
              </a:ext>
            </a:extLst>
          </p:cNvPr>
          <p:cNvSpPr txBox="1"/>
          <p:nvPr/>
        </p:nvSpPr>
        <p:spPr>
          <a:xfrm>
            <a:off x="10996444" y="1886129"/>
            <a:ext cx="128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A/B</a:t>
            </a:r>
            <a:r>
              <a:rPr lang="zh-CN" altLang="en-US" dirty="0">
                <a:solidFill>
                  <a:schemeClr val="tx1"/>
                </a:solidFill>
              </a:rPr>
              <a:t>的维度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ABFDD1-28BA-4777-BF0B-3C369A958F26}"/>
              </a:ext>
            </a:extLst>
          </p:cNvPr>
          <p:cNvSpPr txBox="1"/>
          <p:nvPr/>
        </p:nvSpPr>
        <p:spPr>
          <a:xfrm>
            <a:off x="9967317" y="1105711"/>
            <a:ext cx="155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状态转移概率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755FC3-B92E-4C7E-8267-EAF2D3512EA0}"/>
              </a:ext>
            </a:extLst>
          </p:cNvPr>
          <p:cNvSpPr txBox="1"/>
          <p:nvPr/>
        </p:nvSpPr>
        <p:spPr>
          <a:xfrm>
            <a:off x="10027051" y="2621901"/>
            <a:ext cx="220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字符标签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字符串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、字符位置、字符数</a:t>
            </a:r>
          </a:p>
        </p:txBody>
      </p:sp>
    </p:spTree>
    <p:extLst>
      <p:ext uri="{BB962C8B-B14F-4D97-AF65-F5344CB8AC3E}">
        <p14:creationId xmlns:p14="http://schemas.microsoft.com/office/powerpoint/2010/main" val="169386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2975817" y="1353466"/>
            <a:ext cx="3843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参数：状态转移矩阵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，发射矩阵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；状态总数；字符状态和位置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541E50-7DD6-4E2F-842C-DA327788F3C2}"/>
              </a:ext>
            </a:extLst>
          </p:cNvPr>
          <p:cNvSpPr txBox="1"/>
          <p:nvPr/>
        </p:nvSpPr>
        <p:spPr>
          <a:xfrm>
            <a:off x="115160" y="3959818"/>
            <a:ext cx="1790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循环遍历每个字符，将状态添加到</a:t>
            </a:r>
            <a:r>
              <a:rPr lang="en-US" altLang="zh-CN" dirty="0"/>
              <a:t>HMM</a:t>
            </a:r>
            <a:r>
              <a:rPr lang="zh-CN" altLang="en-US" dirty="0"/>
              <a:t>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9065CA-C79F-416B-B56E-833F7AC7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24" y="3012165"/>
            <a:ext cx="7560517" cy="38035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2A65D96-778D-4D71-A239-2900361E379A}"/>
              </a:ext>
            </a:extLst>
          </p:cNvPr>
          <p:cNvSpPr/>
          <p:nvPr/>
        </p:nvSpPr>
        <p:spPr>
          <a:xfrm>
            <a:off x="2830587" y="1308727"/>
            <a:ext cx="3995029" cy="101566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4F8D3E-A333-49C6-BD96-6DB2C12C31D7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5DB73-BFF4-4C75-91F2-D595FFDB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78" y="2608789"/>
            <a:ext cx="6274122" cy="4123556"/>
          </a:xfrm>
          <a:prstGeom prst="rect">
            <a:avLst/>
          </a:prstGeom>
        </p:spPr>
      </p:pic>
      <p:sp>
        <p:nvSpPr>
          <p:cNvPr id="19" name="矩形 12">
            <a:extLst>
              <a:ext uri="{FF2B5EF4-FFF2-40B4-BE49-F238E27FC236}">
                <a16:creationId xmlns:a16="http://schemas.microsoft.com/office/drawing/2014/main" id="{50B27B83-7739-4B11-BE08-A6002B8A9481}"/>
              </a:ext>
            </a:extLst>
          </p:cNvPr>
          <p:cNvSpPr/>
          <p:nvPr/>
        </p:nvSpPr>
        <p:spPr>
          <a:xfrm>
            <a:off x="10453196" y="2968187"/>
            <a:ext cx="1623644" cy="1015663"/>
          </a:xfrm>
          <a:prstGeom prst="wedgeEllipseCallou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状态转移矩阵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55973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95B4F5-D4C2-490F-9FFF-CE699F06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5" y="4511195"/>
            <a:ext cx="11362589" cy="2306875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4208206" y="856020"/>
            <a:ext cx="2939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构造句子神经活动的平均放电率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观测概率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(k)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90DF09-0B05-4ACD-93A3-F78ACA9D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91" y="1762422"/>
            <a:ext cx="6930088" cy="28595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095A679-9D4C-4A64-8AED-D61DC028F0F9}"/>
              </a:ext>
            </a:extLst>
          </p:cNvPr>
          <p:cNvSpPr/>
          <p:nvPr/>
        </p:nvSpPr>
        <p:spPr>
          <a:xfrm>
            <a:off x="3980767" y="776599"/>
            <a:ext cx="3445353" cy="9404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1BB194-0910-4D4E-A1F8-53A92A875C80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1D800A-E6D1-46DB-B210-36B0C84E2A4F}"/>
              </a:ext>
            </a:extLst>
          </p:cNvPr>
          <p:cNvSpPr/>
          <p:nvPr/>
        </p:nvSpPr>
        <p:spPr>
          <a:xfrm>
            <a:off x="190501" y="3285036"/>
            <a:ext cx="2233990" cy="1082937"/>
          </a:xfrm>
          <a:prstGeom prst="wedgeEllipseCallou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HMM State</a:t>
            </a:r>
            <a:r>
              <a:rPr lang="zh-CN" altLang="en-US" dirty="0"/>
              <a:t>（</a:t>
            </a:r>
            <a:r>
              <a:rPr lang="en-US" altLang="zh-CN" dirty="0" err="1"/>
              <a:t>nBins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en-US" altLang="zh-CN" dirty="0"/>
              <a:t>(</a:t>
            </a:r>
            <a:r>
              <a:rPr lang="zh-CN" altLang="en-US" dirty="0"/>
              <a:t>字母</a:t>
            </a:r>
            <a:r>
              <a:rPr lang="en-US" altLang="zh-CN" dirty="0"/>
              <a:t>+</a:t>
            </a:r>
            <a:r>
              <a:rPr lang="zh-CN" altLang="en-US" dirty="0"/>
              <a:t>空白格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5C01A2F-C06E-4040-831B-37E6DFF8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3796" y="1295206"/>
            <a:ext cx="4210266" cy="641383"/>
          </a:xfrm>
          <a:prstGeom prst="rect">
            <a:avLst/>
          </a:prstGeom>
        </p:spPr>
      </p:pic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FCC8BA2B-642B-4C34-9232-B017BF7E384E}"/>
              </a:ext>
            </a:extLst>
          </p:cNvPr>
          <p:cNvSpPr/>
          <p:nvPr/>
        </p:nvSpPr>
        <p:spPr>
          <a:xfrm>
            <a:off x="9868929" y="314138"/>
            <a:ext cx="1888835" cy="924655"/>
          </a:xfrm>
          <a:prstGeom prst="wedgeEllipseCallou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平均放电率和</a:t>
            </a:r>
            <a:r>
              <a:rPr lang="en-US" altLang="zh-CN" dirty="0">
                <a:solidFill>
                  <a:srgbClr val="FF0000"/>
                </a:solidFill>
              </a:rPr>
              <a:t>B_hmm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410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118809" y="232843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状态所属的字符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44E3D1-5C6B-44AE-B9B6-D3B8DFAC782F}"/>
              </a:ext>
            </a:extLst>
          </p:cNvPr>
          <p:cNvSpPr txBox="1"/>
          <p:nvPr/>
        </p:nvSpPr>
        <p:spPr>
          <a:xfrm>
            <a:off x="4869620" y="5869945"/>
            <a:ext cx="4086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print('</a:t>
            </a:r>
            <a:r>
              <a:rPr lang="en-US" altLang="zh-CN" dirty="0">
                <a:solidFill>
                  <a:srgbClr val="FF0000"/>
                </a:solidFill>
              </a:rPr>
              <a:t>np.transpose(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stateLabels</a:t>
            </a:r>
            <a:r>
              <a:rPr lang="en-US" altLang="zh-CN" dirty="0">
                <a:solidFill>
                  <a:srgbClr val="FF0000"/>
                </a:solidFill>
              </a:rPr>
              <a:t>).tolist()</a:t>
            </a:r>
            <a:r>
              <a:rPr lang="zh-CN" altLang="en-US" dirty="0">
                <a:solidFill>
                  <a:srgbClr val="FF0000"/>
                </a:solidFill>
              </a:rPr>
              <a:t>')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E00E4C-273D-4940-8B7F-61FF9F310808}"/>
              </a:ext>
            </a:extLst>
          </p:cNvPr>
          <p:cNvSpPr txBox="1"/>
          <p:nvPr/>
        </p:nvSpPr>
        <p:spPr>
          <a:xfrm>
            <a:off x="2349691" y="2751812"/>
            <a:ext cx="6613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OUTPUT:    so&gt;far,&gt;</a:t>
            </a:r>
            <a:r>
              <a:rPr lang="en-US" altLang="zh-CN" dirty="0" err="1"/>
              <a:t>i</a:t>
            </a:r>
            <a:r>
              <a:rPr lang="en-US" altLang="zh-CN" dirty="0"/>
              <a:t>&gt;haven't&gt;had&gt;a&gt;lot&gt;of&gt;luck&gt; with&gt;that~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E9A326-8DDC-4677-8FFA-51C8BE30E6E9}"/>
              </a:ext>
            </a:extLst>
          </p:cNvPr>
          <p:cNvSpPr/>
          <p:nvPr/>
        </p:nvSpPr>
        <p:spPr>
          <a:xfrm>
            <a:off x="94486" y="2183002"/>
            <a:ext cx="1729479" cy="9987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A81975-F608-4EC4-A142-559969D70668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056210-C91C-4970-A265-645E4606AC2C}"/>
              </a:ext>
            </a:extLst>
          </p:cNvPr>
          <p:cNvSpPr txBox="1"/>
          <p:nvPr/>
        </p:nvSpPr>
        <p:spPr>
          <a:xfrm>
            <a:off x="87964" y="3429000"/>
            <a:ext cx="1590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我们在这里打印它，因为它可能有助于了解它们是多少状态以及它们如何映射到字符。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064C7C-82A9-4557-ABAE-1E15866A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820" y="4202130"/>
            <a:ext cx="7293559" cy="4248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0B0645-7CA1-42A4-B5B8-27BEFDB5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70" y="5066527"/>
            <a:ext cx="3730180" cy="4128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A93D8E-113D-49B8-AC0D-BD7402C4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770" y="4660195"/>
            <a:ext cx="9271491" cy="400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E40920-1872-4CC7-8C57-06F9FBB87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295" y="3763115"/>
            <a:ext cx="6983784" cy="4248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ED3FF7-11B9-47A5-B12B-4514DF763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245" y="3145581"/>
            <a:ext cx="9749980" cy="584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E6F035-437E-49D8-83A0-75E74A209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7245" y="1987141"/>
            <a:ext cx="4678071" cy="377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FB3AFF-2AF3-46C6-8121-4CA2945B2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7343" y="2368569"/>
            <a:ext cx="6984722" cy="36830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369F99F-3714-48C7-A2E3-E61F48115A69}"/>
              </a:ext>
            </a:extLst>
          </p:cNvPr>
          <p:cNvSpPr txBox="1"/>
          <p:nvPr/>
        </p:nvSpPr>
        <p:spPr>
          <a:xfrm>
            <a:off x="5524215" y="1285852"/>
            <a:ext cx="270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stateLabels</a:t>
            </a:r>
            <a:r>
              <a:rPr lang="zh-CN" altLang="en-US" dirty="0">
                <a:solidFill>
                  <a:srgbClr val="FF0000"/>
                </a:solidFill>
              </a:rPr>
              <a:t>出现的地方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75C7EE-7D5D-4A41-BA4B-C311310467D7}"/>
              </a:ext>
            </a:extLst>
          </p:cNvPr>
          <p:cNvSpPr txBox="1"/>
          <p:nvPr/>
        </p:nvSpPr>
        <p:spPr>
          <a:xfrm>
            <a:off x="1909509" y="1809409"/>
            <a:ext cx="10006266" cy="382939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l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602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80709" y="232843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状态所属的字符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9C72A0-A5A6-450C-9F63-B9F9AF6F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03" y="1497818"/>
            <a:ext cx="7034285" cy="43473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2E9A326-8DDC-4677-8FFA-51C8BE30E6E9}"/>
              </a:ext>
            </a:extLst>
          </p:cNvPr>
          <p:cNvSpPr/>
          <p:nvPr/>
        </p:nvSpPr>
        <p:spPr>
          <a:xfrm>
            <a:off x="18286" y="2183002"/>
            <a:ext cx="1729479" cy="9987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A81975-F608-4EC4-A142-559969D70668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056210-C91C-4970-A265-645E4606AC2C}"/>
              </a:ext>
            </a:extLst>
          </p:cNvPr>
          <p:cNvSpPr txBox="1"/>
          <p:nvPr/>
        </p:nvSpPr>
        <p:spPr>
          <a:xfrm>
            <a:off x="87964" y="3429000"/>
            <a:ext cx="1590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我们在这里打印它，因为它可能有助于了解它们是多少状态以及它们如何映射到字符。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31A558-C1F2-4F4D-9DE9-909CA8E4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67" y="4197167"/>
            <a:ext cx="6056258" cy="2535178"/>
          </a:xfrm>
          <a:prstGeom prst="rect">
            <a:avLst/>
          </a:prstGeom>
        </p:spPr>
      </p:pic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0293B633-3C5D-4DE7-B26B-7803DC85004B}"/>
              </a:ext>
            </a:extLst>
          </p:cNvPr>
          <p:cNvSpPr/>
          <p:nvPr/>
        </p:nvSpPr>
        <p:spPr>
          <a:xfrm>
            <a:off x="9764154" y="4419600"/>
            <a:ext cx="1789671" cy="628760"/>
          </a:xfrm>
          <a:prstGeom prst="wedgeEllipseCallout">
            <a:avLst>
              <a:gd name="adj1" fmla="val -19320"/>
              <a:gd name="adj2" fmla="val 93403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对空白状态定义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69BEF5-0AC7-48DE-8F2B-DB1B6E1BA811}"/>
              </a:ext>
            </a:extLst>
          </p:cNvPr>
          <p:cNvSpPr txBox="1"/>
          <p:nvPr/>
        </p:nvSpPr>
        <p:spPr>
          <a:xfrm>
            <a:off x="2009957" y="1077384"/>
            <a:ext cx="4086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print('</a:t>
            </a:r>
            <a:r>
              <a:rPr lang="en-US" altLang="zh-CN" dirty="0">
                <a:solidFill>
                  <a:srgbClr val="FF0000"/>
                </a:solidFill>
              </a:rPr>
              <a:t>np.transpose(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stateLabels</a:t>
            </a:r>
            <a:r>
              <a:rPr lang="en-US" altLang="zh-CN" dirty="0">
                <a:solidFill>
                  <a:srgbClr val="FF0000"/>
                </a:solidFill>
              </a:rPr>
              <a:t>).tolist()</a:t>
            </a:r>
            <a:r>
              <a:rPr lang="zh-CN" altLang="en-US" dirty="0">
                <a:solidFill>
                  <a:srgbClr val="FF0000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75107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5127522" y="1147152"/>
            <a:ext cx="2482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要处理的神经数据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86CA72-43AF-4A23-8DDC-2E882F842CE5}"/>
              </a:ext>
            </a:extLst>
          </p:cNvPr>
          <p:cNvSpPr txBox="1"/>
          <p:nvPr/>
        </p:nvSpPr>
        <p:spPr>
          <a:xfrm>
            <a:off x="283028" y="4065406"/>
            <a:ext cx="1491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归一化</a:t>
            </a:r>
            <a:r>
              <a:rPr lang="en-US" altLang="zh-CN" dirty="0"/>
              <a:t>-</a:t>
            </a:r>
            <a:r>
              <a:rPr lang="zh-CN" altLang="en-US" dirty="0"/>
              <a:t>高斯平滑</a:t>
            </a:r>
            <a:r>
              <a:rPr lang="en-US" altLang="zh-CN" dirty="0"/>
              <a:t>-</a:t>
            </a:r>
            <a:r>
              <a:rPr lang="zh-CN" altLang="en-US" dirty="0"/>
              <a:t>分箱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52E6E-72DD-454B-A950-D249693C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01" y="2142799"/>
            <a:ext cx="9341330" cy="384829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A15DBC9-26FC-4988-ADCF-F2F2137519EB}"/>
              </a:ext>
            </a:extLst>
          </p:cNvPr>
          <p:cNvSpPr/>
          <p:nvPr/>
        </p:nvSpPr>
        <p:spPr>
          <a:xfrm>
            <a:off x="4819650" y="1009650"/>
            <a:ext cx="2790825" cy="10191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071D9C-C84D-4784-9D8D-8B0A38F36E6A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EB351-6506-459B-A7CA-097CCFD5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632" y="5972333"/>
            <a:ext cx="6755667" cy="7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4201447" y="1401096"/>
            <a:ext cx="3789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定义每个字符窗口大小（允许时间步长和字符位置），使用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probMask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函数强制字符出现在特定的时间窗口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86CA72-43AF-4A23-8DDC-2E882F842CE5}"/>
              </a:ext>
            </a:extLst>
          </p:cNvPr>
          <p:cNvSpPr txBox="1"/>
          <p:nvPr/>
        </p:nvSpPr>
        <p:spPr>
          <a:xfrm>
            <a:off x="261782" y="4165937"/>
            <a:ext cx="2597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绘制概率掩码（黄色区域表示每个时间步的可接受状态范围）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EE4286-4FD1-4604-8C06-53E9F269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948" y="3025158"/>
            <a:ext cx="4045158" cy="35244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2AA9911-DFFB-4182-B5CB-999851EFA4BA}"/>
              </a:ext>
            </a:extLst>
          </p:cNvPr>
          <p:cNvSpPr/>
          <p:nvPr/>
        </p:nvSpPr>
        <p:spPr>
          <a:xfrm>
            <a:off x="3742777" y="1386456"/>
            <a:ext cx="4516320" cy="13527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4AF22C-2EEA-4B42-BFFA-4CCCAB73D6F3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3DF0A-4E87-47E3-AA8B-A5465035D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268" y="3025158"/>
            <a:ext cx="5982007" cy="32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3172775" y="1525460"/>
            <a:ext cx="3493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使用前向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后向算法对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进行推理，该算法给出每个时间步对应每个状态发生的概率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47B4A9-FD41-4C16-A345-2B24B83E9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90" y="2823319"/>
            <a:ext cx="5702710" cy="3640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A20C91B-6387-4112-A073-D74E11D5C3BB}"/>
              </a:ext>
            </a:extLst>
          </p:cNvPr>
          <p:cNvSpPr/>
          <p:nvPr/>
        </p:nvSpPr>
        <p:spPr>
          <a:xfrm>
            <a:off x="2989006" y="1425676"/>
            <a:ext cx="3913239" cy="129785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802480-D4FB-4A21-98BE-763F930B20B8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60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左大括号 7">
            <a:extLst>
              <a:ext uri="{FF2B5EF4-FFF2-40B4-BE49-F238E27FC236}">
                <a16:creationId xmlns:a16="http://schemas.microsoft.com/office/drawing/2014/main" id="{17CFF056-21F7-4053-B050-B21DC9B89B5C}"/>
              </a:ext>
            </a:extLst>
          </p:cNvPr>
          <p:cNvSpPr/>
          <p:nvPr/>
        </p:nvSpPr>
        <p:spPr>
          <a:xfrm>
            <a:off x="7492536" y="4765300"/>
            <a:ext cx="425773" cy="118649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853324" y="5252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079934" y="3649047"/>
            <a:ext cx="160591" cy="17726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510169" y="2981325"/>
            <a:ext cx="797054" cy="87979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71175" y="3122483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7053" y="40193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</a:p>
        </p:txBody>
      </p:sp>
      <p:sp>
        <p:nvSpPr>
          <p:cNvPr id="23" name="椭圆 22"/>
          <p:cNvSpPr/>
          <p:nvPr/>
        </p:nvSpPr>
        <p:spPr>
          <a:xfrm>
            <a:off x="4863884" y="639344"/>
            <a:ext cx="2274571" cy="224163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600765" y="1190420"/>
            <a:ext cx="2811398" cy="6441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Nature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code</a:t>
            </a:r>
          </a:p>
        </p:txBody>
      </p:sp>
      <p:sp>
        <p:nvSpPr>
          <p:cNvPr id="9" name="椭圆 8"/>
          <p:cNvSpPr/>
          <p:nvPr/>
        </p:nvSpPr>
        <p:spPr>
          <a:xfrm>
            <a:off x="8037414" y="3000060"/>
            <a:ext cx="797054" cy="87979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621326" y="3649047"/>
            <a:ext cx="160591" cy="17726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9B6D39E-15BA-47A5-A8F8-449297C09B56}"/>
              </a:ext>
            </a:extLst>
          </p:cNvPr>
          <p:cNvSpPr txBox="1"/>
          <p:nvPr/>
        </p:nvSpPr>
        <p:spPr>
          <a:xfrm>
            <a:off x="8084815" y="3122483"/>
            <a:ext cx="64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2176C3-0644-4C63-8F72-CF43AC18C96F}"/>
              </a:ext>
            </a:extLst>
          </p:cNvPr>
          <p:cNvSpPr txBox="1"/>
          <p:nvPr/>
        </p:nvSpPr>
        <p:spPr>
          <a:xfrm>
            <a:off x="5784371" y="4047894"/>
            <a:ext cx="4981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Step2_ </a:t>
            </a:r>
            <a:r>
              <a:rPr lang="en-US" altLang="zh-CN" sz="2000" dirty="0" err="1"/>
              <a:t>hmmDataLabeling_walkthrough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7C52EF-14B2-4EB0-B8D7-2527A35B2B98}"/>
              </a:ext>
            </a:extLst>
          </p:cNvPr>
          <p:cNvSpPr txBox="1"/>
          <p:nvPr/>
        </p:nvSpPr>
        <p:spPr>
          <a:xfrm>
            <a:off x="1345208" y="4565245"/>
            <a:ext cx="3924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Tensorflow-gpu 1.15.0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0FB237-C915-4EA0-BCF9-92C460A47370}"/>
              </a:ext>
            </a:extLst>
          </p:cNvPr>
          <p:cNvSpPr txBox="1"/>
          <p:nvPr/>
        </p:nvSpPr>
        <p:spPr>
          <a:xfrm>
            <a:off x="6001170" y="513011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HMM</a:t>
            </a:r>
            <a:r>
              <a:rPr lang="zh-CN" altLang="en-US" dirty="0"/>
              <a:t>算法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136745-3976-4991-99F2-A56D7A4F7CCD}"/>
              </a:ext>
            </a:extLst>
          </p:cNvPr>
          <p:cNvSpPr txBox="1"/>
          <p:nvPr/>
        </p:nvSpPr>
        <p:spPr>
          <a:xfrm>
            <a:off x="7880638" y="4730000"/>
            <a:ext cx="3062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Forward-Backward </a:t>
            </a:r>
            <a:r>
              <a:rPr lang="zh-CN" altLang="en-US" dirty="0"/>
              <a:t>算法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B1BA43-A54D-4465-BD16-31880B9853BB}"/>
              </a:ext>
            </a:extLst>
          </p:cNvPr>
          <p:cNvSpPr txBox="1"/>
          <p:nvPr/>
        </p:nvSpPr>
        <p:spPr>
          <a:xfrm>
            <a:off x="8615301" y="5140840"/>
            <a:ext cx="15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Viterbi </a:t>
            </a:r>
            <a:r>
              <a:rPr lang="zh-CN" altLang="en-US" dirty="0"/>
              <a:t>算法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D90A33-BD7B-49DD-B111-FD862B7BD72F}"/>
              </a:ext>
            </a:extLst>
          </p:cNvPr>
          <p:cNvSpPr txBox="1"/>
          <p:nvPr/>
        </p:nvSpPr>
        <p:spPr>
          <a:xfrm>
            <a:off x="8275213" y="5551680"/>
            <a:ext cx="2305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Baum Welch 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5246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9FDAEC-4A44-4F7D-A1E4-CD23C06E0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2639400"/>
            <a:ext cx="11132203" cy="34734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C799FE-367A-4189-8309-1A294B70D0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62" r="1780"/>
          <a:stretch/>
        </p:blipFill>
        <p:spPr>
          <a:xfrm>
            <a:off x="6760993" y="1106723"/>
            <a:ext cx="4682015" cy="362289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FA61D0-5A65-4F43-A4EE-9485D4F7E6D9}"/>
              </a:ext>
            </a:extLst>
          </p:cNvPr>
          <p:cNvSpPr/>
          <p:nvPr/>
        </p:nvSpPr>
        <p:spPr>
          <a:xfrm>
            <a:off x="4758813" y="4876800"/>
            <a:ext cx="1769806" cy="285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0E9930-87CA-4AA1-A3DA-C6365277EB05}"/>
              </a:ext>
            </a:extLst>
          </p:cNvPr>
          <p:cNvSpPr/>
          <p:nvPr/>
        </p:nvSpPr>
        <p:spPr>
          <a:xfrm>
            <a:off x="6666270" y="4876800"/>
            <a:ext cx="1327355" cy="285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B714B7-3DFD-4E1C-B7FE-ADE82B8CFB5E}"/>
              </a:ext>
            </a:extLst>
          </p:cNvPr>
          <p:cNvSpPr/>
          <p:nvPr/>
        </p:nvSpPr>
        <p:spPr>
          <a:xfrm>
            <a:off x="1799303" y="4876800"/>
            <a:ext cx="1917291" cy="285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E78310-A37A-4213-A56C-BD61F5B7A10F}"/>
              </a:ext>
            </a:extLst>
          </p:cNvPr>
          <p:cNvSpPr txBox="1"/>
          <p:nvPr/>
        </p:nvSpPr>
        <p:spPr>
          <a:xfrm>
            <a:off x="1366684" y="1435510"/>
            <a:ext cx="150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前向算法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9426BB8-3527-4E86-9A19-F4332BF384D8}"/>
              </a:ext>
            </a:extLst>
          </p:cNvPr>
          <p:cNvSpPr/>
          <p:nvPr/>
        </p:nvSpPr>
        <p:spPr>
          <a:xfrm>
            <a:off x="7177548" y="3618271"/>
            <a:ext cx="580104" cy="66859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6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674220-A78E-4F43-9308-6CBAC450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0" y="2341988"/>
            <a:ext cx="9448800" cy="3520518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B714B7-3DFD-4E1C-B7FE-ADE82B8CFB5E}"/>
              </a:ext>
            </a:extLst>
          </p:cNvPr>
          <p:cNvSpPr/>
          <p:nvPr/>
        </p:nvSpPr>
        <p:spPr>
          <a:xfrm>
            <a:off x="3066048" y="4827640"/>
            <a:ext cx="796412" cy="285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D5EECC-90AE-49F0-80D5-B16462F6A9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2" r="953" b="29409"/>
          <a:stretch/>
        </p:blipFill>
        <p:spPr>
          <a:xfrm>
            <a:off x="6277510" y="1106723"/>
            <a:ext cx="5676900" cy="352643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391C76B-96F5-423D-AAA3-D7FBADE2A15E}"/>
              </a:ext>
            </a:extLst>
          </p:cNvPr>
          <p:cNvSpPr/>
          <p:nvPr/>
        </p:nvSpPr>
        <p:spPr>
          <a:xfrm>
            <a:off x="5481097" y="4827640"/>
            <a:ext cx="2089741" cy="285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6C6695-5BD2-4491-8102-B4040EE1AE5A}"/>
              </a:ext>
            </a:extLst>
          </p:cNvPr>
          <p:cNvSpPr/>
          <p:nvPr/>
        </p:nvSpPr>
        <p:spPr>
          <a:xfrm>
            <a:off x="3875365" y="4827640"/>
            <a:ext cx="1355395" cy="285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30340A-974F-48C5-8A88-205E35E2DC37}"/>
              </a:ext>
            </a:extLst>
          </p:cNvPr>
          <p:cNvSpPr txBox="1"/>
          <p:nvPr/>
        </p:nvSpPr>
        <p:spPr>
          <a:xfrm>
            <a:off x="1366684" y="1435510"/>
            <a:ext cx="150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后向算法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3F3650E-EA91-4404-A780-DE29B8489BEC}"/>
              </a:ext>
            </a:extLst>
          </p:cNvPr>
          <p:cNvSpPr/>
          <p:nvPr/>
        </p:nvSpPr>
        <p:spPr>
          <a:xfrm>
            <a:off x="6705599" y="3094703"/>
            <a:ext cx="580104" cy="668594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9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7ECD5F-C7F5-4607-AB16-468CCBF7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2" y="2449554"/>
            <a:ext cx="6788499" cy="3486329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721C23-0967-4D2A-A1EA-A9A4A7833F23}"/>
              </a:ext>
            </a:extLst>
          </p:cNvPr>
          <p:cNvSpPr txBox="1"/>
          <p:nvPr/>
        </p:nvSpPr>
        <p:spPr>
          <a:xfrm>
            <a:off x="2169339" y="1210652"/>
            <a:ext cx="4105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维特比算法（路径最优）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：寻找从上一状态到下一状态的最大概率，即最可能的状态序列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F7C721-8F09-49F1-8C7E-A7D101DB4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41" y="890438"/>
            <a:ext cx="4692891" cy="39372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0EECEF3-65B4-49A8-8333-79AF598F01DE}"/>
              </a:ext>
            </a:extLst>
          </p:cNvPr>
          <p:cNvSpPr txBox="1"/>
          <p:nvPr/>
        </p:nvSpPr>
        <p:spPr>
          <a:xfrm>
            <a:off x="8308257" y="4904065"/>
            <a:ext cx="322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绘制维特比状态序列，在状态概率的顶部绘制红色轨迹。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B5B562-6506-437B-9106-8207E788D006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778AF7-B4DE-4B53-A373-F66F2A8B07CB}"/>
              </a:ext>
            </a:extLst>
          </p:cNvPr>
          <p:cNvSpPr/>
          <p:nvPr/>
        </p:nvSpPr>
        <p:spPr>
          <a:xfrm>
            <a:off x="1963656" y="1106723"/>
            <a:ext cx="4486305" cy="122352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58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721C23-0967-4D2A-A1EA-A9A4A7833F23}"/>
              </a:ext>
            </a:extLst>
          </p:cNvPr>
          <p:cNvSpPr txBox="1"/>
          <p:nvPr/>
        </p:nvSpPr>
        <p:spPr>
          <a:xfrm>
            <a:off x="3173113" y="1247141"/>
            <a:ext cx="500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绘制上面生成的句子前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个字符的热点图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09B600-89E3-4BE0-9697-CAA7FE9D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79" y="1816272"/>
            <a:ext cx="7639443" cy="467384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259E4E-041D-4D74-8E9F-5F3D92F410BE}"/>
              </a:ext>
            </a:extLst>
          </p:cNvPr>
          <p:cNvSpPr/>
          <p:nvPr/>
        </p:nvSpPr>
        <p:spPr>
          <a:xfrm>
            <a:off x="2991165" y="1125929"/>
            <a:ext cx="5371222" cy="5847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3914C6-AB0B-4AD6-9794-5E3B7085A099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0F5722C-A5D2-4097-A327-074FF518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9" y="4971811"/>
            <a:ext cx="5103783" cy="180561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257B0BD-81D4-481F-8BA0-C2CC21E7A3AD}"/>
              </a:ext>
            </a:extLst>
          </p:cNvPr>
          <p:cNvSpPr txBox="1"/>
          <p:nvPr/>
        </p:nvSpPr>
        <p:spPr>
          <a:xfrm>
            <a:off x="220232" y="3232045"/>
            <a:ext cx="2322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从HMM状态的维特比序列中获取字符开始时间和字符拉伸因子。</a:t>
            </a:r>
          </a:p>
        </p:txBody>
      </p:sp>
    </p:spTree>
    <p:extLst>
      <p:ext uri="{BB962C8B-B14F-4D97-AF65-F5344CB8AC3E}">
        <p14:creationId xmlns:p14="http://schemas.microsoft.com/office/powerpoint/2010/main" val="367151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721C23-0967-4D2A-A1EA-A9A4A7833F23}"/>
              </a:ext>
            </a:extLst>
          </p:cNvPr>
          <p:cNvSpPr txBox="1"/>
          <p:nvPr/>
        </p:nvSpPr>
        <p:spPr>
          <a:xfrm>
            <a:off x="2215205" y="1106723"/>
            <a:ext cx="8157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以此，我们构建了用于监督学习训练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的时间序列“目标”。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以生成以下两个输出：对当前字符进行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编码的字符概率向量，以及一个二进制“新字符”信号，它在任何新字符的开头短暂变高。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3914C6-AB0B-4AD6-9794-5E3B7085A099}"/>
              </a:ext>
            </a:extLst>
          </p:cNvPr>
          <p:cNvSpPr txBox="1"/>
          <p:nvPr/>
        </p:nvSpPr>
        <p:spPr>
          <a:xfrm>
            <a:off x="515895" y="1295206"/>
            <a:ext cx="62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A2788E-EB12-4ABD-ACC3-9B13FE1E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88" y="2604632"/>
            <a:ext cx="8630094" cy="41467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10F1FC-13F8-4CF9-A398-EBD8D05E8A8E}"/>
              </a:ext>
            </a:extLst>
          </p:cNvPr>
          <p:cNvSpPr/>
          <p:nvPr/>
        </p:nvSpPr>
        <p:spPr>
          <a:xfrm>
            <a:off x="1963656" y="1106723"/>
            <a:ext cx="8630094" cy="147885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11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226820" y="12565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下周计划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AEEA63A-85FD-455B-BCCC-0853E5306403}"/>
              </a:ext>
            </a:extLst>
          </p:cNvPr>
          <p:cNvSpPr txBox="1"/>
          <p:nvPr/>
        </p:nvSpPr>
        <p:spPr>
          <a:xfrm>
            <a:off x="4965761" y="1472998"/>
            <a:ext cx="1874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6C92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Nature</a:t>
            </a:r>
            <a:r>
              <a:rPr lang="zh-CN" altLang="en-US" sz="2400" b="1" dirty="0">
                <a:solidFill>
                  <a:srgbClr val="6C92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40" name="圆角矩形 1">
            <a:extLst>
              <a:ext uri="{FF2B5EF4-FFF2-40B4-BE49-F238E27FC236}">
                <a16:creationId xmlns:a16="http://schemas.microsoft.com/office/drawing/2014/main" id="{0524CFD3-E35E-4F6F-A763-621D6F7884B9}"/>
              </a:ext>
            </a:extLst>
          </p:cNvPr>
          <p:cNvSpPr/>
          <p:nvPr/>
        </p:nvSpPr>
        <p:spPr>
          <a:xfrm>
            <a:off x="4565620" y="2085976"/>
            <a:ext cx="2827867" cy="4064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2">
            <a:extLst>
              <a:ext uri="{FF2B5EF4-FFF2-40B4-BE49-F238E27FC236}">
                <a16:creationId xmlns:a16="http://schemas.microsoft.com/office/drawing/2014/main" id="{26CE49EB-E439-4991-B9E9-6C5578C7B5EA}"/>
              </a:ext>
            </a:extLst>
          </p:cNvPr>
          <p:cNvSpPr/>
          <p:nvPr/>
        </p:nvSpPr>
        <p:spPr>
          <a:xfrm>
            <a:off x="4569072" y="2102965"/>
            <a:ext cx="1349405" cy="389411"/>
          </a:xfrm>
          <a:prstGeom prst="roundRect">
            <a:avLst>
              <a:gd name="adj" fmla="val 50000"/>
            </a:avLst>
          </a:prstGeom>
          <a:solidFill>
            <a:srgbClr val="98B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15F7566-BE2D-4454-9179-E2348BEB0249}"/>
              </a:ext>
            </a:extLst>
          </p:cNvPr>
          <p:cNvSpPr txBox="1"/>
          <p:nvPr/>
        </p:nvSpPr>
        <p:spPr>
          <a:xfrm>
            <a:off x="4700583" y="2115471"/>
            <a:ext cx="15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1.25-2.1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FADD770-1BCD-404F-8BEA-35EAB78448C9}"/>
              </a:ext>
            </a:extLst>
          </p:cNvPr>
          <p:cNvSpPr txBox="1"/>
          <p:nvPr/>
        </p:nvSpPr>
        <p:spPr>
          <a:xfrm>
            <a:off x="4346368" y="4333639"/>
            <a:ext cx="39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模型及相应代码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266345-795F-4E28-AED0-4BB6040063C2}"/>
              </a:ext>
            </a:extLst>
          </p:cNvPr>
          <p:cNvSpPr txBox="1"/>
          <p:nvPr/>
        </p:nvSpPr>
        <p:spPr>
          <a:xfrm>
            <a:off x="4346368" y="3310235"/>
            <a:ext cx="437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Step3_syntheticDataAugmentation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Step4_rnnTraining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5702AC-F46C-4FAC-AF10-012FDFAA160C}"/>
              </a:ext>
            </a:extLst>
          </p:cNvPr>
          <p:cNvSpPr txBox="1"/>
          <p:nvPr/>
        </p:nvSpPr>
        <p:spPr>
          <a:xfrm>
            <a:off x="4346368" y="2752522"/>
            <a:ext cx="391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继续学习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模型及相应代码</a:t>
            </a:r>
          </a:p>
        </p:txBody>
      </p:sp>
    </p:spTree>
    <p:extLst>
      <p:ext uri="{BB962C8B-B14F-4D97-AF65-F5344CB8AC3E}">
        <p14:creationId xmlns:p14="http://schemas.microsoft.com/office/powerpoint/2010/main" val="341452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70136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26912" y="5214025"/>
            <a:ext cx="2553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Gotham Rounded Medium" panose="02000000000000000000" pitchFamily="50" charset="0"/>
              </a:rPr>
              <a:t>THANKS!</a:t>
            </a:r>
            <a:endParaRPr lang="zh-CN" altLang="en-US" sz="40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606013" y="5921911"/>
            <a:ext cx="14036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767209" y="1699423"/>
            <a:ext cx="29546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感谢聆听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5400" dirty="0">
                <a:solidFill>
                  <a:schemeClr val="bg1"/>
                </a:solidFill>
              </a:rPr>
              <a:t>望老师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5400" dirty="0">
                <a:solidFill>
                  <a:schemeClr val="bg1"/>
                </a:solidFill>
              </a:rPr>
              <a:t>批评指正</a:t>
            </a:r>
          </a:p>
        </p:txBody>
      </p:sp>
    </p:spTree>
    <p:extLst>
      <p:ext uri="{BB962C8B-B14F-4D97-AF65-F5344CB8AC3E}">
        <p14:creationId xmlns:p14="http://schemas.microsoft.com/office/powerpoint/2010/main" val="277016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2196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6C5215-AEBB-4EEC-9AE7-D4D9916854FF}"/>
              </a:ext>
            </a:extLst>
          </p:cNvPr>
          <p:cNvSpPr txBox="1"/>
          <p:nvPr/>
        </p:nvSpPr>
        <p:spPr>
          <a:xfrm>
            <a:off x="2943320" y="931216"/>
            <a:ext cx="6886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Tensorflow-gpu 1.15.0+CUDA10.0+CUDNN7.4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096266-F0F2-445E-BCA0-9E491CF1F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r="51663"/>
          <a:stretch/>
        </p:blipFill>
        <p:spPr>
          <a:xfrm>
            <a:off x="5664755" y="1792477"/>
            <a:ext cx="6204293" cy="39034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12AF61-D4CE-4CE0-B07D-617EA5845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86" y="3270250"/>
            <a:ext cx="5442869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34275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基础概率论知识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BF1FAE-1949-4180-A718-A328675B752D}"/>
              </a:ext>
            </a:extLst>
          </p:cNvPr>
          <p:cNvSpPr txBox="1"/>
          <p:nvPr/>
        </p:nvSpPr>
        <p:spPr>
          <a:xfrm>
            <a:off x="434235" y="2546600"/>
            <a:ext cx="1998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27E924-7BC8-47FD-96D6-50FC527AAAF1}"/>
              </a:ext>
            </a:extLst>
          </p:cNvPr>
          <p:cNvSpPr txBox="1"/>
          <p:nvPr/>
        </p:nvSpPr>
        <p:spPr>
          <a:xfrm>
            <a:off x="201878" y="3381009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极大似然估计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后验概率估计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1F20B0-E059-4923-B412-4F9E135F8100}"/>
              </a:ext>
            </a:extLst>
          </p:cNvPr>
          <p:cNvSpPr txBox="1"/>
          <p:nvPr/>
        </p:nvSpPr>
        <p:spPr>
          <a:xfrm>
            <a:off x="209550" y="4343400"/>
            <a:ext cx="19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一维高斯分布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多维高斯分布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F866FE-598D-4C5A-A950-8DAA642FE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4"/>
          <a:stretch/>
        </p:blipFill>
        <p:spPr>
          <a:xfrm>
            <a:off x="2047253" y="813308"/>
            <a:ext cx="4558877" cy="59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9C3723-0537-49EF-8046-B99F9CB95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75" y="624705"/>
            <a:ext cx="5271275" cy="34392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AE455F-0B98-41C4-ADB9-3740438A3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17" y="4336911"/>
            <a:ext cx="5379283" cy="20183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6C6FD43-96EB-4F51-8786-3C208F528DD5}"/>
              </a:ext>
            </a:extLst>
          </p:cNvPr>
          <p:cNvSpPr/>
          <p:nvPr/>
        </p:nvSpPr>
        <p:spPr>
          <a:xfrm>
            <a:off x="78053" y="2395691"/>
            <a:ext cx="1990725" cy="282185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8C978D-7BC6-4FC3-91D3-7BC34183CB19}"/>
              </a:ext>
            </a:extLst>
          </p:cNvPr>
          <p:cNvSpPr txBox="1"/>
          <p:nvPr/>
        </p:nvSpPr>
        <p:spPr>
          <a:xfrm>
            <a:off x="78053" y="6235329"/>
            <a:ext cx="134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而贝叶斯派 则引入先验概率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1332A9-0941-4DA9-94AC-D36D081E3FB7}"/>
              </a:ext>
            </a:extLst>
          </p:cNvPr>
          <p:cNvSpPr txBox="1"/>
          <p:nvPr/>
        </p:nvSpPr>
        <p:spPr>
          <a:xfrm>
            <a:off x="79804" y="5712109"/>
            <a:ext cx="186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频率派 结合样本信息对参数进行统计推断</a:t>
            </a:r>
          </a:p>
        </p:txBody>
      </p:sp>
    </p:spTree>
    <p:extLst>
      <p:ext uri="{BB962C8B-B14F-4D97-AF65-F5344CB8AC3E}">
        <p14:creationId xmlns:p14="http://schemas.microsoft.com/office/powerpoint/2010/main" val="197272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3.HMM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BF1FAE-1949-4180-A718-A328675B752D}"/>
              </a:ext>
            </a:extLst>
          </p:cNvPr>
          <p:cNvSpPr txBox="1"/>
          <p:nvPr/>
        </p:nvSpPr>
        <p:spPr>
          <a:xfrm>
            <a:off x="1621036" y="1887384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两个基本假设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27E924-7BC8-47FD-96D6-50FC527AAAF1}"/>
              </a:ext>
            </a:extLst>
          </p:cNvPr>
          <p:cNvSpPr txBox="1"/>
          <p:nvPr/>
        </p:nvSpPr>
        <p:spPr>
          <a:xfrm>
            <a:off x="1669488" y="2451504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三个基本问题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1F20B0-E059-4923-B412-4F9E135F8100}"/>
              </a:ext>
            </a:extLst>
          </p:cNvPr>
          <p:cNvSpPr txBox="1"/>
          <p:nvPr/>
        </p:nvSpPr>
        <p:spPr>
          <a:xfrm>
            <a:off x="823912" y="3329051"/>
            <a:ext cx="367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前向后向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Forward-Backward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D148B7-B80B-4038-9CA6-7082AC8C3FC4}"/>
              </a:ext>
            </a:extLst>
          </p:cNvPr>
          <p:cNvSpPr txBox="1"/>
          <p:nvPr/>
        </p:nvSpPr>
        <p:spPr>
          <a:xfrm>
            <a:off x="823912" y="4243451"/>
            <a:ext cx="251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Viterbi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8390EB-A438-4961-8511-22689FCED8BC}"/>
              </a:ext>
            </a:extLst>
          </p:cNvPr>
          <p:cNvSpPr txBox="1"/>
          <p:nvPr/>
        </p:nvSpPr>
        <p:spPr>
          <a:xfrm>
            <a:off x="823912" y="5304952"/>
            <a:ext cx="367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极大似然估计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Baum Welch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4AE5E6-4036-4768-8883-F9DB88262B90}"/>
              </a:ext>
            </a:extLst>
          </p:cNvPr>
          <p:cNvSpPr txBox="1"/>
          <p:nvPr/>
        </p:nvSpPr>
        <p:spPr>
          <a:xfrm>
            <a:off x="1621037" y="1293382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五个基本变量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8F3E92-8DA7-4098-8F62-91F468182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r="1491" b="5843"/>
          <a:stretch/>
        </p:blipFill>
        <p:spPr>
          <a:xfrm>
            <a:off x="5486400" y="0"/>
            <a:ext cx="6030701" cy="65734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C48B0F1-8FD2-491D-90CC-60EB296013E7}"/>
              </a:ext>
            </a:extLst>
          </p:cNvPr>
          <p:cNvSpPr/>
          <p:nvPr/>
        </p:nvSpPr>
        <p:spPr>
          <a:xfrm>
            <a:off x="434235" y="3205314"/>
            <a:ext cx="4265584" cy="286118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0E1196-EE46-4151-8CE8-EF3DE5017458}"/>
              </a:ext>
            </a:extLst>
          </p:cNvPr>
          <p:cNvSpPr/>
          <p:nvPr/>
        </p:nvSpPr>
        <p:spPr>
          <a:xfrm>
            <a:off x="1279811" y="1189703"/>
            <a:ext cx="2741584" cy="177295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5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3.HMM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60B526-C4A2-46ED-BDF9-93E85A577C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 r="1780"/>
          <a:stretch/>
        </p:blipFill>
        <p:spPr>
          <a:xfrm>
            <a:off x="5587365" y="352663"/>
            <a:ext cx="6052185" cy="61526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7D36DDB-8A45-4FB5-9C03-C573C0860374}"/>
              </a:ext>
            </a:extLst>
          </p:cNvPr>
          <p:cNvSpPr txBox="1"/>
          <p:nvPr/>
        </p:nvSpPr>
        <p:spPr>
          <a:xfrm>
            <a:off x="1621036" y="1887384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两个基本假设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0775B2-5555-4595-AA99-D0E98B34EEBF}"/>
              </a:ext>
            </a:extLst>
          </p:cNvPr>
          <p:cNvSpPr txBox="1"/>
          <p:nvPr/>
        </p:nvSpPr>
        <p:spPr>
          <a:xfrm>
            <a:off x="1669488" y="2451504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三个基本问题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85D844-FFF4-4E0C-95FA-A1157C62BC3E}"/>
              </a:ext>
            </a:extLst>
          </p:cNvPr>
          <p:cNvSpPr txBox="1"/>
          <p:nvPr/>
        </p:nvSpPr>
        <p:spPr>
          <a:xfrm>
            <a:off x="823912" y="3329051"/>
            <a:ext cx="367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前向后向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Forward-Backward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4C2617-FD96-4BA8-A05C-561392193122}"/>
              </a:ext>
            </a:extLst>
          </p:cNvPr>
          <p:cNvSpPr txBox="1"/>
          <p:nvPr/>
        </p:nvSpPr>
        <p:spPr>
          <a:xfrm>
            <a:off x="823912" y="4243451"/>
            <a:ext cx="251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Viterbi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F8C520-CA65-4C0D-A011-D9CA7F5A5173}"/>
              </a:ext>
            </a:extLst>
          </p:cNvPr>
          <p:cNvSpPr txBox="1"/>
          <p:nvPr/>
        </p:nvSpPr>
        <p:spPr>
          <a:xfrm>
            <a:off x="823912" y="5304952"/>
            <a:ext cx="367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极大似然估计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Baum Welch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EFFF352-325F-4431-9321-56C8021B853E}"/>
              </a:ext>
            </a:extLst>
          </p:cNvPr>
          <p:cNvSpPr txBox="1"/>
          <p:nvPr/>
        </p:nvSpPr>
        <p:spPr>
          <a:xfrm>
            <a:off x="1621037" y="1293382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五个基本变量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CEEA35-2BE1-4EE0-95BC-0C2A870F0F16}"/>
              </a:ext>
            </a:extLst>
          </p:cNvPr>
          <p:cNvSpPr/>
          <p:nvPr/>
        </p:nvSpPr>
        <p:spPr>
          <a:xfrm>
            <a:off x="1279811" y="1189703"/>
            <a:ext cx="2741584" cy="177295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75E474-A6C2-4B4A-B8D5-F57EF7A4B8BF}"/>
              </a:ext>
            </a:extLst>
          </p:cNvPr>
          <p:cNvSpPr/>
          <p:nvPr/>
        </p:nvSpPr>
        <p:spPr>
          <a:xfrm>
            <a:off x="434235" y="3205314"/>
            <a:ext cx="4265584" cy="286118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0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3.HMM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8A72AF5-A70F-485C-B546-48B87237CA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3"/>
          <a:stretch/>
        </p:blipFill>
        <p:spPr>
          <a:xfrm>
            <a:off x="5739639" y="125655"/>
            <a:ext cx="5676900" cy="65632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6EED259-D28B-4FC6-9E31-B69CFC3A9C91}"/>
              </a:ext>
            </a:extLst>
          </p:cNvPr>
          <p:cNvSpPr txBox="1"/>
          <p:nvPr/>
        </p:nvSpPr>
        <p:spPr>
          <a:xfrm>
            <a:off x="1621036" y="1887384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两个基本假设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6F633E-1072-4604-91D6-4EF2E9296EE2}"/>
              </a:ext>
            </a:extLst>
          </p:cNvPr>
          <p:cNvSpPr txBox="1"/>
          <p:nvPr/>
        </p:nvSpPr>
        <p:spPr>
          <a:xfrm>
            <a:off x="1669488" y="2451504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三个基本问题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90FA2F1-343E-4DD9-925A-0C342C85BC5A}"/>
              </a:ext>
            </a:extLst>
          </p:cNvPr>
          <p:cNvSpPr txBox="1"/>
          <p:nvPr/>
        </p:nvSpPr>
        <p:spPr>
          <a:xfrm>
            <a:off x="823912" y="3329051"/>
            <a:ext cx="367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前向后向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Forward-Backward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BFD497-D703-433F-9FD1-6A6991A4E7F3}"/>
              </a:ext>
            </a:extLst>
          </p:cNvPr>
          <p:cNvSpPr txBox="1"/>
          <p:nvPr/>
        </p:nvSpPr>
        <p:spPr>
          <a:xfrm>
            <a:off x="823912" y="4243451"/>
            <a:ext cx="251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Decoding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维特比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Viterbi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96B9233-9419-4640-8A42-D80B40ACB80F}"/>
              </a:ext>
            </a:extLst>
          </p:cNvPr>
          <p:cNvSpPr txBox="1"/>
          <p:nvPr/>
        </p:nvSpPr>
        <p:spPr>
          <a:xfrm>
            <a:off x="823912" y="5304952"/>
            <a:ext cx="367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极大似然估计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Baum Welch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25FBBBE-D937-4E05-A3CB-D30A96E22DFA}"/>
              </a:ext>
            </a:extLst>
          </p:cNvPr>
          <p:cNvSpPr txBox="1"/>
          <p:nvPr/>
        </p:nvSpPr>
        <p:spPr>
          <a:xfrm>
            <a:off x="1621037" y="1293382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五个基本变量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D53ED0-EAD9-46B8-B331-BADB8ECB001D}"/>
              </a:ext>
            </a:extLst>
          </p:cNvPr>
          <p:cNvSpPr/>
          <p:nvPr/>
        </p:nvSpPr>
        <p:spPr>
          <a:xfrm>
            <a:off x="1279811" y="1189703"/>
            <a:ext cx="2741584" cy="177295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A6F717C-59C9-4445-89F2-2D7D921CFAD3}"/>
              </a:ext>
            </a:extLst>
          </p:cNvPr>
          <p:cNvSpPr/>
          <p:nvPr/>
        </p:nvSpPr>
        <p:spPr>
          <a:xfrm>
            <a:off x="434235" y="3205314"/>
            <a:ext cx="4265584" cy="286118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02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3.HMM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BD179B-9746-417C-BA7A-05B97F67E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943692"/>
            <a:ext cx="6566640" cy="49706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252100-06B9-4180-A4CD-61B433F9D752}"/>
              </a:ext>
            </a:extLst>
          </p:cNvPr>
          <p:cNvSpPr txBox="1"/>
          <p:nvPr/>
        </p:nvSpPr>
        <p:spPr>
          <a:xfrm>
            <a:off x="1621036" y="1887384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两个基本假设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595DD1-559D-4B21-86F6-135E2CC396E0}"/>
              </a:ext>
            </a:extLst>
          </p:cNvPr>
          <p:cNvSpPr txBox="1"/>
          <p:nvPr/>
        </p:nvSpPr>
        <p:spPr>
          <a:xfrm>
            <a:off x="1669488" y="2451504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三个基本问题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341A9D-EDD5-4380-8F95-C7888E938420}"/>
              </a:ext>
            </a:extLst>
          </p:cNvPr>
          <p:cNvSpPr txBox="1"/>
          <p:nvPr/>
        </p:nvSpPr>
        <p:spPr>
          <a:xfrm>
            <a:off x="823912" y="3329051"/>
            <a:ext cx="367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前向后向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Forward-Backward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D036BE-2EF7-44ED-9E73-CFE0DFEFF77E}"/>
              </a:ext>
            </a:extLst>
          </p:cNvPr>
          <p:cNvSpPr txBox="1"/>
          <p:nvPr/>
        </p:nvSpPr>
        <p:spPr>
          <a:xfrm>
            <a:off x="823912" y="4243451"/>
            <a:ext cx="251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Viterbi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703A6C-15C0-44E5-94B0-318E358D7203}"/>
              </a:ext>
            </a:extLst>
          </p:cNvPr>
          <p:cNvSpPr txBox="1"/>
          <p:nvPr/>
        </p:nvSpPr>
        <p:spPr>
          <a:xfrm>
            <a:off x="823912" y="5304952"/>
            <a:ext cx="367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极大似然估计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Baum Welch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22DD58-7EF0-4CB9-816C-233F037817C6}"/>
              </a:ext>
            </a:extLst>
          </p:cNvPr>
          <p:cNvSpPr txBox="1"/>
          <p:nvPr/>
        </p:nvSpPr>
        <p:spPr>
          <a:xfrm>
            <a:off x="1621037" y="1293382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五个基本变量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45CD26-84AE-4919-AD52-A4B4398565AD}"/>
              </a:ext>
            </a:extLst>
          </p:cNvPr>
          <p:cNvSpPr/>
          <p:nvPr/>
        </p:nvSpPr>
        <p:spPr>
          <a:xfrm>
            <a:off x="1279811" y="1189703"/>
            <a:ext cx="2741584" cy="177295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31780F-5BDD-4A62-9DC4-188C68007E60}"/>
              </a:ext>
            </a:extLst>
          </p:cNvPr>
          <p:cNvSpPr/>
          <p:nvPr/>
        </p:nvSpPr>
        <p:spPr>
          <a:xfrm>
            <a:off x="434235" y="3205314"/>
            <a:ext cx="4265584" cy="286118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61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09FC5-02B8-4871-BBE4-C273120D72B0}"/>
              </a:ext>
            </a:extLst>
          </p:cNvPr>
          <p:cNvSpPr/>
          <p:nvPr/>
        </p:nvSpPr>
        <p:spPr>
          <a:xfrm>
            <a:off x="1226820" y="12565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4.Step2_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hmmDataLabeling_walkthrough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66A4E0-D639-4800-A0E6-A269A41BF4FD}"/>
              </a:ext>
            </a:extLst>
          </p:cNvPr>
          <p:cNvSpPr txBox="1"/>
          <p:nvPr/>
        </p:nvSpPr>
        <p:spPr>
          <a:xfrm>
            <a:off x="3558265" y="2118418"/>
            <a:ext cx="4966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请注意，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数据标记过程涉及基于会话中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所有可用句子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021358-952D-4E77-8871-DCCCA75EEA1C}"/>
              </a:ext>
            </a:extLst>
          </p:cNvPr>
          <p:cNvSpPr/>
          <p:nvPr/>
        </p:nvSpPr>
        <p:spPr>
          <a:xfrm flipV="1">
            <a:off x="2505075" y="1964543"/>
            <a:ext cx="6943725" cy="101563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561C1C-F4FE-4608-BCF1-520C0CCCF3DC}"/>
              </a:ext>
            </a:extLst>
          </p:cNvPr>
          <p:cNvSpPr txBox="1"/>
          <p:nvPr/>
        </p:nvSpPr>
        <p:spPr>
          <a:xfrm>
            <a:off x="3296680" y="3986640"/>
            <a:ext cx="688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请参阅步骤2_hmmDataLabeling_automated，</a:t>
            </a:r>
            <a:endParaRPr lang="en-US" altLang="zh-CN" dirty="0"/>
          </a:p>
          <a:p>
            <a:r>
              <a:rPr lang="zh-CN" altLang="en-US" dirty="0"/>
              <a:t>了解可运行以标记所有会话中所有句子的完整实现。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4084FC-CF9A-41CD-95A9-4064267D6FA3}"/>
              </a:ext>
            </a:extLst>
          </p:cNvPr>
          <p:cNvSpPr/>
          <p:nvPr/>
        </p:nvSpPr>
        <p:spPr>
          <a:xfrm flipV="1">
            <a:off x="2505075" y="3832766"/>
            <a:ext cx="6943725" cy="101563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AD8BD1-70A8-4023-9E2F-2C3451450280}"/>
              </a:ext>
            </a:extLst>
          </p:cNvPr>
          <p:cNvSpPr txBox="1"/>
          <p:nvPr/>
        </p:nvSpPr>
        <p:spPr>
          <a:xfrm>
            <a:off x="3938588" y="5491991"/>
            <a:ext cx="5033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以下演示为HMM标记单个示例句子</a:t>
            </a:r>
          </a:p>
        </p:txBody>
      </p:sp>
    </p:spTree>
    <p:extLst>
      <p:ext uri="{BB962C8B-B14F-4D97-AF65-F5344CB8AC3E}">
        <p14:creationId xmlns:p14="http://schemas.microsoft.com/office/powerpoint/2010/main" val="214026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33858</TotalTime>
  <Words>919</Words>
  <Application>Microsoft Office PowerPoint</Application>
  <PresentationFormat>宽屏</PresentationFormat>
  <Paragraphs>155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Gotham Rounded Medium</vt:lpstr>
      <vt:lpstr>等线</vt:lpstr>
      <vt:lpstr>微软雅黑</vt:lpstr>
      <vt:lpstr>Arial</vt:lpstr>
      <vt:lpstr>Calibri</vt:lpstr>
      <vt:lpstr>Times New Roman</vt:lpstr>
      <vt:lpstr>12_自定义设计方案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wangyiran</dc:creator>
  <cp:keywords>PPT之家www.52ppt.com; PPT之家</cp:keywords>
  <dc:description>http://www.52ppt.com</dc:description>
  <cp:lastModifiedBy>wang yiran</cp:lastModifiedBy>
  <cp:revision>130</cp:revision>
  <dcterms:created xsi:type="dcterms:W3CDTF">2016-01-19T08:46:18Z</dcterms:created>
  <dcterms:modified xsi:type="dcterms:W3CDTF">2022-01-30T03:12:47Z</dcterms:modified>
</cp:coreProperties>
</file>